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notesSlides/notesSlide10.xml" ContentType="application/vnd.openxmlformats-officedocument.presentationml.notesSlide+xml"/>
  <Override PartName="/ppt/embeddings/oleObject5.bin" ContentType="application/vnd.openxmlformats-officedocument.oleObject"/>
  <Override PartName="/ppt/notesSlides/notesSlide11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4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Microsoft_Equation1.bin" ContentType="application/vnd.openxmlformats-officedocument.oleObject"/>
  <Override PartName="/ppt/embeddings/Microsoft_Equation2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99" r:id="rId4"/>
    <p:sldId id="300" r:id="rId5"/>
    <p:sldId id="301" r:id="rId6"/>
    <p:sldId id="261" r:id="rId7"/>
    <p:sldId id="262" r:id="rId8"/>
    <p:sldId id="260" r:id="rId9"/>
    <p:sldId id="302" r:id="rId10"/>
    <p:sldId id="265" r:id="rId11"/>
    <p:sldId id="294" r:id="rId12"/>
    <p:sldId id="271" r:id="rId13"/>
    <p:sldId id="267" r:id="rId14"/>
    <p:sldId id="269" r:id="rId15"/>
    <p:sldId id="275" r:id="rId16"/>
    <p:sldId id="276" r:id="rId17"/>
    <p:sldId id="298" r:id="rId18"/>
    <p:sldId id="277" r:id="rId19"/>
    <p:sldId id="279" r:id="rId20"/>
    <p:sldId id="289" r:id="rId21"/>
    <p:sldId id="273" r:id="rId22"/>
    <p:sldId id="272" r:id="rId23"/>
    <p:sldId id="274" r:id="rId24"/>
    <p:sldId id="280" r:id="rId25"/>
    <p:sldId id="278" r:id="rId26"/>
    <p:sldId id="287" r:id="rId27"/>
    <p:sldId id="303" r:id="rId28"/>
    <p:sldId id="258" r:id="rId29"/>
    <p:sldId id="259" r:id="rId30"/>
    <p:sldId id="293" r:id="rId31"/>
    <p:sldId id="263" r:id="rId32"/>
    <p:sldId id="270" r:id="rId33"/>
  </p:sldIdLst>
  <p:sldSz cx="9144000" cy="6858000" type="screen4x3"/>
  <p:notesSz cx="7315200" cy="9601200"/>
  <p:custDataLst>
    <p:tags r:id="rId36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693" autoAdjust="0"/>
  </p:normalViewPr>
  <p:slideViewPr>
    <p:cSldViewPr>
      <p:cViewPr varScale="1">
        <p:scale>
          <a:sx n="75" d="100"/>
          <a:sy n="75" d="100"/>
        </p:scale>
        <p:origin x="-1176" y="-1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notesMaster" Target="notesMasters/notesMaster1.xml"/><Relationship Id="rId35" Type="http://schemas.openxmlformats.org/officeDocument/2006/relationships/printerSettings" Target="printerSettings/printerSettings1.bin"/><Relationship Id="rId36" Type="http://schemas.openxmlformats.org/officeDocument/2006/relationships/tags" Target="tags/tag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esProps" Target="presProps.xml"/><Relationship Id="rId38" Type="http://schemas.openxmlformats.org/officeDocument/2006/relationships/viewProps" Target="viewProps.xml"/><Relationship Id="rId39" Type="http://schemas.openxmlformats.org/officeDocument/2006/relationships/theme" Target="theme/theme1.xml"/><Relationship Id="rId40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1" Type="http://schemas.openxmlformats.org/officeDocument/2006/relationships/image" Target="../media/image10.emf"/><Relationship Id="rId2" Type="http://schemas.openxmlformats.org/officeDocument/2006/relationships/image" Target="../media/image1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emf"/><Relationship Id="rId2" Type="http://schemas.openxmlformats.org/officeDocument/2006/relationships/image" Target="../media/image20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Relationship Id="rId2" Type="http://schemas.openxmlformats.org/officeDocument/2006/relationships/image" Target="../media/image22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5" Type="http://schemas.openxmlformats.org/officeDocument/2006/relationships/image" Target="../media/image27.emf"/><Relationship Id="rId6" Type="http://schemas.openxmlformats.org/officeDocument/2006/relationships/image" Target="../media/image28.emf"/><Relationship Id="rId1" Type="http://schemas.openxmlformats.org/officeDocument/2006/relationships/image" Target="../media/image23.emf"/><Relationship Id="rId2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55396196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Forelæsning</a:t>
            </a:r>
            <a:r>
              <a:rPr lang="en-US" smtClean="0"/>
              <a:t>: 23 </a:t>
            </a:r>
            <a:r>
              <a:rPr lang="en-US" dirty="0" smtClean="0"/>
              <a:t>(2014)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</a:t>
            </a:r>
            <a:r>
              <a:rPr lang="en-US" baseline="0" dirty="0" smtClean="0"/>
              <a:t> DB coordinate system and a couple of interest points and point at what is being stored.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sum runs over all the 128 dimensions of the SIFT feature.</a:t>
            </a:r>
          </a:p>
          <a:p>
            <a:r>
              <a:rPr lang="en-US" dirty="0" smtClean="0"/>
              <a:t>Matching: The best match needs to be significantly better</a:t>
            </a:r>
            <a:r>
              <a:rPr lang="en-US" baseline="0" dirty="0" smtClean="0"/>
              <a:t> than other matches. Best &lt;= </a:t>
            </a:r>
            <a:r>
              <a:rPr lang="en-US" baseline="0" dirty="0" err="1" smtClean="0"/>
              <a:t>Next_Best</a:t>
            </a:r>
            <a:r>
              <a:rPr lang="en-US" baseline="0" dirty="0" smtClean="0"/>
              <a:t> hence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&lt;= 1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Draw world</a:t>
            </a:r>
            <a:r>
              <a:rPr lang="en-US" baseline="0" dirty="0" smtClean="0"/>
              <a:t> coordinates with interest points and relate to DB coordinates.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smtClean="0"/>
              <a:t>matching will lead to several potential</a:t>
            </a:r>
            <a:r>
              <a:rPr lang="en-US" baseline="0" dirty="0" smtClean="0"/>
              <a:t> object hypothesis. </a:t>
            </a:r>
          </a:p>
          <a:p>
            <a:r>
              <a:rPr lang="en-US" baseline="0" dirty="0" smtClean="0"/>
              <a:t>We need to reduce these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(</a:t>
            </a:r>
            <a:r>
              <a:rPr lang="en-US" dirty="0" err="1" smtClean="0"/>
              <a:t>x,y</a:t>
            </a:r>
            <a:r>
              <a:rPr lang="en-US" dirty="0" smtClean="0"/>
              <a:t>) means the</a:t>
            </a:r>
            <a:r>
              <a:rPr lang="en-US" baseline="0" dirty="0" smtClean="0"/>
              <a:t> location of the object – NOT the interest points. </a:t>
            </a:r>
          </a:p>
          <a:p>
            <a:r>
              <a:rPr lang="en-US" baseline="0" dirty="0" smtClean="0"/>
              <a:t>All interest points in DB stores its relative position on the object – combined with location of match in query we can infer </a:t>
            </a:r>
            <a:r>
              <a:rPr lang="en-US" baseline="0" dirty="0" smtClean="0"/>
              <a:t>a rough </a:t>
            </a:r>
            <a:r>
              <a:rPr lang="en-US" baseline="0" dirty="0" smtClean="0"/>
              <a:t>estimate of the object </a:t>
            </a:r>
            <a:r>
              <a:rPr lang="en-US" baseline="0" dirty="0" smtClean="0"/>
              <a:t>location, orientation and scale.</a:t>
            </a:r>
          </a:p>
          <a:p>
            <a:r>
              <a:rPr lang="en-US" baseline="0" dirty="0" smtClean="0"/>
              <a:t>Do a drawing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564208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Affine model accounts for: Translation, rotation,</a:t>
            </a:r>
            <a:r>
              <a:rPr lang="en-US" baseline="0" dirty="0" smtClean="0"/>
              <a:t> scaling and shearing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Least squares with 6 unknowns so we need at least 3 points to get a solution.</a:t>
            </a:r>
          </a:p>
          <a:p>
            <a:r>
              <a:rPr lang="en-US" baseline="0" dirty="0" smtClean="0"/>
              <a:t>Pseudo inverse instead of inverse (comes from least squares) makes the solution robust and we can use more than 3 points.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Make a drawing of a</a:t>
            </a:r>
            <a:r>
              <a:rPr lang="en-US" baseline="0" dirty="0" smtClean="0"/>
              <a:t> model</a:t>
            </a:r>
            <a:r>
              <a:rPr lang="en-US" dirty="0" smtClean="0"/>
              <a:t> object box and and</a:t>
            </a:r>
            <a:r>
              <a:rPr lang="en-US" baseline="0" dirty="0" smtClean="0"/>
              <a:t> a rotated, scaled and skewed object box with 3 interest points inside and explain the mapping.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Robust</a:t>
            </a:r>
            <a:r>
              <a:rPr lang="en-US" baseline="0" dirty="0" smtClean="0"/>
              <a:t> towards background clutter and heavy occlusions</a:t>
            </a:r>
          </a:p>
          <a:p>
            <a:endParaRPr lang="en-US" baseline="0" dirty="0" smtClean="0"/>
          </a:p>
          <a:p>
            <a:r>
              <a:rPr lang="en-US" baseline="0" dirty="0" smtClean="0"/>
              <a:t>Big boxes show detected object location and scale (the affine transform) and small boxes show interest points and their orientation and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Different species</a:t>
            </a:r>
            <a:r>
              <a:rPr lang="en-US" baseline="0" dirty="0" smtClean="0"/>
              <a:t> / classes but appear very similar – hard task even for a human!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within class variation is very large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Pretty robust towards changes in view point, scale and illumination</a:t>
            </a:r>
          </a:p>
          <a:p>
            <a:r>
              <a:rPr lang="en-US" dirty="0" smtClean="0"/>
              <a:t>Some failures: School</a:t>
            </a:r>
            <a:r>
              <a:rPr lang="en-US" baseline="0" dirty="0" smtClean="0"/>
              <a:t> bus under cars, cow and plane part under horse.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r>
              <a:rPr lang="en-US" baseline="0" dirty="0" smtClean="0"/>
              <a:t> year: Add something on bag of features approaches such as Zhang et al IJCV 2007</a:t>
            </a:r>
          </a:p>
          <a:p>
            <a:r>
              <a:rPr lang="en-US" baseline="0" dirty="0" smtClean="0"/>
              <a:t>Consider moving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to Object-II (I didn’t manage to talk about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the first </a:t>
            </a:r>
            <a:r>
              <a:rPr lang="en-US" baseline="0" smtClean="0"/>
              <a:t>time around)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Best / 2</a:t>
            </a:r>
            <a:r>
              <a:rPr lang="en-US" baseline="30000" dirty="0" smtClean="0"/>
              <a:t>nd</a:t>
            </a:r>
            <a:r>
              <a:rPr lang="en-US" dirty="0" smtClean="0"/>
              <a:t> best ratio </a:t>
            </a:r>
            <a:r>
              <a:rPr lang="en-US" dirty="0" err="1" smtClean="0"/>
              <a:t>thresholding</a:t>
            </a:r>
            <a:r>
              <a:rPr lang="en-US" baseline="0" dirty="0" smtClean="0"/>
              <a:t> appears to work best of your examples.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Patch size? 9x9 or 11x11?</a:t>
            </a:r>
          </a:p>
          <a:p>
            <a:r>
              <a:rPr lang="en-US" baseline="0" dirty="0" smtClean="0"/>
              <a:t>3x3 is too small.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</a:t>
            </a:r>
            <a:r>
              <a:rPr lang="en-US" baseline="0" dirty="0" smtClean="0"/>
              <a:t> year: Add something on bag of features approaches such as Zhang et al IJCV 2007</a:t>
            </a:r>
          </a:p>
          <a:p>
            <a:r>
              <a:rPr lang="en-US" baseline="0" dirty="0" smtClean="0"/>
              <a:t>Consider moving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to Object-II (I didn’t manage to talk about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the first </a:t>
            </a:r>
            <a:r>
              <a:rPr lang="en-US" baseline="0" smtClean="0"/>
              <a:t>time around)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3DF582-9989-5C4E-8273-BF60BB3C3782}" type="slidenum">
              <a:rPr lang="da-DK">
                <a:latin typeface="Arial" charset="0"/>
              </a:rPr>
              <a:pPr/>
              <a:t>6</a:t>
            </a:fld>
            <a:endParaRPr lang="da-DK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Might include</a:t>
            </a:r>
            <a:r>
              <a:rPr lang="en-US" baseline="0" dirty="0" smtClean="0"/>
              <a:t> localization of the objects. Common to use bounding boxes to indicate where and the extend of object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Recognition answers the “what” question</a:t>
            </a:r>
          </a:p>
          <a:p>
            <a:pPr eaLnBrk="1" hangingPunct="1"/>
            <a:r>
              <a:rPr lang="en-US" dirty="0" smtClean="0"/>
              <a:t>Detection answers</a:t>
            </a:r>
            <a:r>
              <a:rPr lang="en-US" baseline="0" dirty="0" smtClean="0"/>
              <a:t> the other questions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8B569163-E705-3B42-B0A0-AB8C7558A0D8}" type="slidenum">
              <a:rPr lang="da-DK">
                <a:latin typeface="Arial" charset="0"/>
              </a:rPr>
              <a:pPr/>
              <a:t>7</a:t>
            </a:fld>
            <a:endParaRPr lang="da-DK">
              <a:latin typeface="Arial" charset="0"/>
            </a:endParaRPr>
          </a:p>
        </p:txBody>
      </p:sp>
      <p:sp>
        <p:nvSpPr>
          <p:cNvPr id="1085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854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Related to CBIR but not the same.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Why?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CBIR we compare images with images. If one</a:t>
            </a:r>
            <a:r>
              <a:rPr lang="en-US" baseline="0" dirty="0" smtClean="0"/>
              <a:t> object per image then CBIR is identical to object recognition</a:t>
            </a:r>
            <a:endParaRPr lang="en-US" dirty="0" smtClean="0"/>
          </a:p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Recognition:</a:t>
            </a:r>
            <a:r>
              <a:rPr lang="en-US" baseline="0" dirty="0" smtClean="0"/>
              <a:t> </a:t>
            </a:r>
            <a:r>
              <a:rPr lang="en-US" dirty="0" smtClean="0"/>
              <a:t>Common to assume that detection / segmentation have been performed. One dominating foreground</a:t>
            </a:r>
            <a:r>
              <a:rPr lang="en-US" baseline="0" dirty="0" smtClean="0"/>
              <a:t> object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we for all descriptors both have a location, scale and </a:t>
            </a:r>
            <a:r>
              <a:rPr lang="en-US" dirty="0" err="1" smtClean="0"/>
              <a:t>fiducial</a:t>
            </a:r>
            <a:r>
              <a:rPr lang="en-US" dirty="0" smtClean="0"/>
              <a:t>/dominating orientation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10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1.emf"/><Relationship Id="rId8" Type="http://schemas.openxmlformats.org/officeDocument/2006/relationships/oleObject" Target="../embeddings/oleObject3.bin"/><Relationship Id="rId9" Type="http://schemas.openxmlformats.org/officeDocument/2006/relationships/image" Target="../media/image12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oleObject" Target="../embeddings/oleObject5.bin"/><Relationship Id="rId5" Type="http://schemas.openxmlformats.org/officeDocument/2006/relationships/image" Target="../media/image14.em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Relationship Id="rId3" Type="http://schemas.openxmlformats.org/officeDocument/2006/relationships/image" Target="../media/image18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9.emf"/><Relationship Id="rId6" Type="http://schemas.openxmlformats.org/officeDocument/2006/relationships/oleObject" Target="../embeddings/oleObject7.bin"/><Relationship Id="rId7" Type="http://schemas.openxmlformats.org/officeDocument/2006/relationships/image" Target="../media/image20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21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22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emf"/><Relationship Id="rId12" Type="http://schemas.openxmlformats.org/officeDocument/2006/relationships/oleObject" Target="../embeddings/oleObject12.bin"/><Relationship Id="rId13" Type="http://schemas.openxmlformats.org/officeDocument/2006/relationships/image" Target="../media/image27.emf"/><Relationship Id="rId14" Type="http://schemas.openxmlformats.org/officeDocument/2006/relationships/oleObject" Target="../embeddings/oleObject13.bin"/><Relationship Id="rId15" Type="http://schemas.openxmlformats.org/officeDocument/2006/relationships/image" Target="../media/image28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23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24.emf"/><Relationship Id="rId8" Type="http://schemas.openxmlformats.org/officeDocument/2006/relationships/oleObject" Target="../embeddings/Microsoft_Equation1.bin"/><Relationship Id="rId9" Type="http://schemas.openxmlformats.org/officeDocument/2006/relationships/image" Target="../media/image25.emf"/><Relationship Id="rId10" Type="http://schemas.openxmlformats.org/officeDocument/2006/relationships/oleObject" Target="../embeddings/Microsoft_Equation2.bin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4" Type="http://schemas.openxmlformats.org/officeDocument/2006/relationships/image" Target="../media/image29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tiff"/><Relationship Id="rId3" Type="http://schemas.openxmlformats.org/officeDocument/2006/relationships/image" Target="../media/image31.tif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2.tif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jpeg"/><Relationship Id="rId8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Object Detection and Recognition I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Kim 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Interest point based approaches to object detection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interest point based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Training:</a:t>
            </a:r>
          </a:p>
          <a:p>
            <a:r>
              <a:rPr lang="en-US" dirty="0" smtClean="0"/>
              <a:t>Detect interest points and extract features on localized object examples</a:t>
            </a:r>
          </a:p>
          <a:p>
            <a:r>
              <a:rPr lang="en-US" dirty="0" smtClean="0"/>
              <a:t>For each object, store in a database a representation of interest points found on the object 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Query image:</a:t>
            </a:r>
          </a:p>
          <a:p>
            <a:r>
              <a:rPr lang="en-US" dirty="0" smtClean="0"/>
              <a:t>Detect interest points and extract features </a:t>
            </a:r>
          </a:p>
          <a:p>
            <a:r>
              <a:rPr lang="en-US" dirty="0" smtClean="0"/>
              <a:t>Look up best matching object in the database by matching the interest points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 of interest point based approaches</a:t>
            </a:r>
            <a:endParaRPr lang="en-US" dirty="0"/>
          </a:p>
        </p:txBody>
      </p:sp>
      <p:pic>
        <p:nvPicPr>
          <p:cNvPr id="4" name="Content Placeholder 3" descr="SIFT_query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28726" b="-28726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33400" y="28194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Objects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667000" y="2057400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Query image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486400" y="2057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Recognition and detection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33400" y="5638800"/>
            <a:ext cx="8153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We will look at object detection by Lowe’04: </a:t>
            </a:r>
            <a:br>
              <a:rPr lang="en-US" sz="2000" dirty="0" smtClean="0"/>
            </a:br>
            <a:r>
              <a:rPr lang="en-US" sz="2000" dirty="0" smtClean="0"/>
              <a:t>Can detect specific objects under heavy occlusion and scene clutter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8914" name="Object 1"/>
          <p:cNvGraphicFramePr>
            <a:graphicFrameLocks noChangeAspect="1"/>
          </p:cNvGraphicFramePr>
          <p:nvPr/>
        </p:nvGraphicFramePr>
        <p:xfrm>
          <a:off x="1682750" y="309563"/>
          <a:ext cx="5481638" cy="6143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3" name="Acrobat Document" r:id="rId4" imgW="5689600" imgH="6375400" progId="">
                  <p:embed/>
                </p:oleObj>
              </mc:Choice>
              <mc:Fallback>
                <p:oleObj name="Acrobat Document" r:id="rId4" imgW="5689600" imgH="6375400" progId="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82750" y="309563"/>
                        <a:ext cx="5481638" cy="6143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57200" y="457200"/>
            <a:ext cx="327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Remember SIFT?</a:t>
            </a:r>
            <a:endParaRPr lang="en-US" sz="24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3352800" y="1676400"/>
            <a:ext cx="15240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Gradient images</a:t>
            </a: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3349823"/>
            <a:ext cx="16764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8-bin histograms</a:t>
            </a:r>
            <a:endParaRPr 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5000" y="838200"/>
            <a:ext cx="160020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Orientation image</a:t>
            </a:r>
            <a:endParaRPr lang="en-US" sz="1400" dirty="0"/>
          </a:p>
        </p:txBody>
      </p:sp>
      <p:graphicFrame>
        <p:nvGraphicFramePr>
          <p:cNvPr id="34821" name="Object 5"/>
          <p:cNvGraphicFramePr>
            <a:graphicFrameLocks noChangeAspect="1"/>
          </p:cNvGraphicFramePr>
          <p:nvPr/>
        </p:nvGraphicFramePr>
        <p:xfrm>
          <a:off x="5029200" y="2590800"/>
          <a:ext cx="838200" cy="274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4" name="Equation" r:id="rId6" imgW="622300" imgH="203200" progId="Equation.3">
                  <p:embed/>
                </p:oleObj>
              </mc:Choice>
              <mc:Fallback>
                <p:oleObj name="Equation" r:id="rId6" imgW="6223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2590800"/>
                        <a:ext cx="838200" cy="2746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2" name="Object 6"/>
          <p:cNvGraphicFramePr>
            <a:graphicFrameLocks noChangeAspect="1"/>
          </p:cNvGraphicFramePr>
          <p:nvPr/>
        </p:nvGraphicFramePr>
        <p:xfrm>
          <a:off x="5029200" y="533400"/>
          <a:ext cx="838200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5" name="Equation" r:id="rId8" imgW="622300" imgH="177800" progId="Equation.3">
                  <p:embed/>
                </p:oleObj>
              </mc:Choice>
              <mc:Fallback>
                <p:oleObj name="Equation" r:id="rId8" imgW="6223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533400"/>
                        <a:ext cx="838200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823" name="Object 7"/>
          <p:cNvGraphicFramePr>
            <a:graphicFrameLocks noChangeAspect="1"/>
          </p:cNvGraphicFramePr>
          <p:nvPr/>
        </p:nvGraphicFramePr>
        <p:xfrm>
          <a:off x="7188200" y="1693863"/>
          <a:ext cx="752475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6" name="Equation" r:id="rId10" imgW="558800" imgH="177800" progId="Equation.3">
                  <p:embed/>
                </p:oleObj>
              </mc:Choice>
              <mc:Fallback>
                <p:oleObj name="Equation" r:id="rId10" imgW="5588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8200" y="1693863"/>
                        <a:ext cx="752475" cy="2413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based approach using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Building the object database:</a:t>
            </a:r>
          </a:p>
          <a:p>
            <a:pPr lvl="1"/>
            <a:r>
              <a:rPr lang="en-US" dirty="0" smtClean="0"/>
              <a:t>For each object, collect one or more training images of the object.</a:t>
            </a:r>
          </a:p>
          <a:p>
            <a:pPr lvl="1"/>
            <a:r>
              <a:rPr lang="en-US" dirty="0" smtClean="0"/>
              <a:t>Training images: One view of object in the image center without background clutter.</a:t>
            </a:r>
          </a:p>
          <a:p>
            <a:pPr lvl="1"/>
            <a:r>
              <a:rPr lang="en-US" dirty="0" smtClean="0"/>
              <a:t>For each training image:</a:t>
            </a:r>
          </a:p>
          <a:p>
            <a:pPr lvl="2"/>
            <a:r>
              <a:rPr lang="en-US" dirty="0" smtClean="0"/>
              <a:t>Extract </a:t>
            </a:r>
            <a:r>
              <a:rPr lang="en-US" dirty="0" smtClean="0"/>
              <a:t>(</a:t>
            </a:r>
            <a:r>
              <a:rPr lang="en-US" dirty="0" err="1" smtClean="0"/>
              <a:t>DoG</a:t>
            </a:r>
            <a:r>
              <a:rPr lang="en-US" dirty="0" smtClean="0"/>
              <a:t>) </a:t>
            </a:r>
            <a:r>
              <a:rPr lang="en-US" dirty="0" smtClean="0"/>
              <a:t>interest points and SIFT descriptors.</a:t>
            </a:r>
          </a:p>
          <a:p>
            <a:pPr lvl="2"/>
            <a:r>
              <a:rPr lang="en-US" dirty="0" smtClean="0"/>
              <a:t>Per interest point store the </a:t>
            </a:r>
            <a:r>
              <a:rPr lang="en-US" dirty="0" smtClean="0"/>
              <a:t>location, </a:t>
            </a:r>
            <a:r>
              <a:rPr lang="en-US" dirty="0" smtClean="0"/>
              <a:t>scale, orientation                 </a:t>
            </a:r>
            <a:r>
              <a:rPr lang="en-US" dirty="0"/>
              <a:t> relative to object, </a:t>
            </a:r>
            <a:r>
              <a:rPr lang="en-US" dirty="0" smtClean="0"/>
              <a:t>as well as </a:t>
            </a:r>
            <a:r>
              <a:rPr lang="en-US" dirty="0" smtClean="0"/>
              <a:t>SIFT </a:t>
            </a:r>
            <a:r>
              <a:rPr lang="en-US" dirty="0" smtClean="0"/>
              <a:t>descriptor </a:t>
            </a:r>
            <a:r>
              <a:rPr lang="en-US" dirty="0" smtClean="0"/>
              <a:t>vector </a:t>
            </a:r>
            <a:r>
              <a:rPr lang="en-US" dirty="0" smtClean="0"/>
              <a:t>and object label.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0751255"/>
              </p:ext>
            </p:extLst>
          </p:nvPr>
        </p:nvGraphicFramePr>
        <p:xfrm>
          <a:off x="7740352" y="4077072"/>
          <a:ext cx="114113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33" name="Equation" r:id="rId4" imgW="596900" imgH="215900" progId="Equation.3">
                  <p:embed/>
                </p:oleObj>
              </mc:Choice>
              <mc:Fallback>
                <p:oleObj name="Equation" r:id="rId4" imgW="596900" imgH="215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40352" y="4077072"/>
                        <a:ext cx="1141132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Untitled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80" y="4941168"/>
            <a:ext cx="1815604" cy="1772580"/>
          </a:xfrm>
          <a:prstGeom prst="rect">
            <a:avLst/>
          </a:prstGeom>
        </p:spPr>
      </p:pic>
      <p:pic>
        <p:nvPicPr>
          <p:cNvPr id="6" name="Picture 5" descr="Untitled 2.tiff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728" y="5228423"/>
            <a:ext cx="2137296" cy="13689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based approach using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Recognition given a query image:</a:t>
            </a:r>
          </a:p>
          <a:p>
            <a:pPr lvl="1"/>
            <a:r>
              <a:rPr lang="en-US" dirty="0" smtClean="0"/>
              <a:t>Detect </a:t>
            </a:r>
            <a:r>
              <a:rPr lang="en-US" dirty="0" smtClean="0"/>
              <a:t>(</a:t>
            </a:r>
            <a:r>
              <a:rPr lang="en-US" dirty="0" err="1" smtClean="0"/>
              <a:t>DoG</a:t>
            </a:r>
            <a:r>
              <a:rPr lang="en-US" dirty="0" smtClean="0"/>
              <a:t>) </a:t>
            </a:r>
            <a:r>
              <a:rPr lang="en-US" dirty="0" smtClean="0"/>
              <a:t>interest points and extract SIFT descriptors in query image.</a:t>
            </a:r>
          </a:p>
          <a:p>
            <a:pPr lvl="1"/>
            <a:r>
              <a:rPr lang="en-US" dirty="0" smtClean="0"/>
              <a:t>For all interest points in query image, match SIFT descriptors with descriptors in the object database. This is performed by a nearest neighbor search.</a:t>
            </a:r>
          </a:p>
          <a:p>
            <a:pPr lvl="1"/>
            <a:r>
              <a:rPr lang="en-US" dirty="0" smtClean="0"/>
              <a:t>NOTICE: We might match to interest points from different objects in the database.</a:t>
            </a:r>
          </a:p>
        </p:txBody>
      </p:sp>
      <p:pic>
        <p:nvPicPr>
          <p:cNvPr id="4" name="Picture 3" descr="Untitled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141" y="4421215"/>
            <a:ext cx="2874803" cy="2320153"/>
          </a:xfrm>
          <a:prstGeom prst="rect">
            <a:avLst/>
          </a:prstGeom>
        </p:spPr>
      </p:pic>
      <p:pic>
        <p:nvPicPr>
          <p:cNvPr id="5" name="Picture 4" descr="Untitled 2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437112"/>
            <a:ext cx="2874803" cy="232015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 SIFT matching: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SIFT features are compared with Euclidean distance (L2-norm):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Matching SIFT features:</a:t>
            </a:r>
          </a:p>
          <a:p>
            <a:pPr lvl="1"/>
            <a:r>
              <a:rPr lang="en-US" dirty="0" smtClean="0"/>
              <a:t>A match if this is true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Best refers to the distance for the pair of features with smallest distance.</a:t>
            </a:r>
          </a:p>
          <a:p>
            <a:pPr lvl="1"/>
            <a:r>
              <a:rPr lang="en-US" dirty="0" smtClean="0"/>
              <a:t>2nd Best refers to the distance for the pair of features with second smallest distance.</a:t>
            </a:r>
            <a:endParaRPr lang="en-US" dirty="0"/>
          </a:p>
        </p:txBody>
      </p:sp>
      <p:graphicFrame>
        <p:nvGraphicFramePr>
          <p:cNvPr id="145410" name="Object 2"/>
          <p:cNvGraphicFramePr>
            <a:graphicFrameLocks noChangeAspect="1"/>
          </p:cNvGraphicFramePr>
          <p:nvPr/>
        </p:nvGraphicFramePr>
        <p:xfrm>
          <a:off x="914400" y="2438400"/>
          <a:ext cx="4643437" cy="1158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1" name="Equation" r:id="rId4" imgW="1943100" imgH="482600" progId="Equation.3">
                  <p:embed/>
                </p:oleObj>
              </mc:Choice>
              <mc:Fallback>
                <p:oleObj name="Equation" r:id="rId4" imgW="1943100" imgH="482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438400"/>
                        <a:ext cx="4643437" cy="11588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5411" name="Object 3"/>
          <p:cNvGraphicFramePr>
            <a:graphicFrameLocks noChangeAspect="1"/>
          </p:cNvGraphicFramePr>
          <p:nvPr/>
        </p:nvGraphicFramePr>
        <p:xfrm>
          <a:off x="1981200" y="4495800"/>
          <a:ext cx="2244725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232" name="Equation" r:id="rId6" imgW="939800" imgH="355600" progId="Equation.3">
                  <p:embed/>
                </p:oleObj>
              </mc:Choice>
              <mc:Fallback>
                <p:oleObj name="Equation" r:id="rId6" imgW="939800" imgH="3556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1200" y="4495800"/>
                        <a:ext cx="2244725" cy="8540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based approach using SIFT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84784"/>
            <a:ext cx="8229600" cy="4525963"/>
          </a:xfrm>
        </p:spPr>
        <p:txBody>
          <a:bodyPr/>
          <a:lstStyle/>
          <a:p>
            <a:r>
              <a:rPr lang="en-US" dirty="0" smtClean="0"/>
              <a:t>Recognition given a query image:</a:t>
            </a:r>
          </a:p>
          <a:p>
            <a:pPr lvl="1"/>
            <a:r>
              <a:rPr lang="en-US" dirty="0" smtClean="0"/>
              <a:t>Detect </a:t>
            </a:r>
            <a:r>
              <a:rPr lang="en-US" dirty="0" smtClean="0"/>
              <a:t>(</a:t>
            </a:r>
            <a:r>
              <a:rPr lang="en-US" dirty="0" err="1" smtClean="0"/>
              <a:t>DoG</a:t>
            </a:r>
            <a:r>
              <a:rPr lang="en-US" dirty="0" smtClean="0"/>
              <a:t>) </a:t>
            </a:r>
            <a:r>
              <a:rPr lang="en-US" dirty="0" smtClean="0"/>
              <a:t>interest points and extract SIFT descriptors in query image.</a:t>
            </a:r>
          </a:p>
          <a:p>
            <a:pPr lvl="1"/>
            <a:r>
              <a:rPr lang="en-US" dirty="0"/>
              <a:t>For all interest points in query image, match SIFT descriptors with descriptors in the object database. This is performed by a nearest neighbor search.</a:t>
            </a:r>
          </a:p>
          <a:p>
            <a:pPr lvl="1"/>
            <a:r>
              <a:rPr lang="en-US" dirty="0" smtClean="0"/>
              <a:t>NOTICE: We </a:t>
            </a:r>
            <a:r>
              <a:rPr lang="en-US" dirty="0"/>
              <a:t>might match to interest points from different objects in the database</a:t>
            </a:r>
            <a:r>
              <a:rPr lang="en-US" dirty="0" smtClean="0"/>
              <a:t>.</a:t>
            </a:r>
          </a:p>
          <a:p>
            <a:r>
              <a:rPr lang="en-US" dirty="0" smtClean="0"/>
              <a:t>For all matched SIFT descriptors:</a:t>
            </a:r>
          </a:p>
          <a:p>
            <a:pPr lvl="1"/>
            <a:r>
              <a:rPr lang="en-US" dirty="0" smtClean="0"/>
              <a:t>Find object categories by majority vote among descriptors.</a:t>
            </a:r>
            <a:endParaRPr lang="en-US" dirty="0"/>
          </a:p>
          <a:p>
            <a:pPr lvl="1"/>
            <a:r>
              <a:rPr lang="en-US" dirty="0" smtClean="0"/>
              <a:t>Cluster matching descriptors using Hough voting to handle object occlusion and determine rough estimate of position, scale and orientation.</a:t>
            </a:r>
          </a:p>
          <a:p>
            <a:pPr lvl="1"/>
            <a:r>
              <a:rPr lang="en-US" dirty="0" smtClean="0"/>
              <a:t>Improve estimate of position, orientation, scale and shear of object using an affine model.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Voting using Hough transform</a:t>
            </a:r>
            <a:br>
              <a:rPr lang="en-US" dirty="0" smtClean="0"/>
            </a:br>
            <a:r>
              <a:rPr lang="en-US" sz="2000" dirty="0" smtClean="0"/>
              <a:t>(For each object, estimate position, scale and orientation)</a:t>
            </a:r>
            <a:endParaRPr lang="en-US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potential object category:</a:t>
            </a:r>
          </a:p>
          <a:p>
            <a:pPr lvl="1"/>
            <a:r>
              <a:rPr lang="en-US" dirty="0" smtClean="0"/>
              <a:t>For all matching interest points having this object category:</a:t>
            </a:r>
          </a:p>
          <a:p>
            <a:pPr lvl="2"/>
            <a:r>
              <a:rPr lang="en-US" dirty="0" smtClean="0"/>
              <a:t>Apply Hough transform to the 4 parameters</a:t>
            </a:r>
          </a:p>
          <a:p>
            <a:pPr lvl="1"/>
            <a:r>
              <a:rPr lang="en-US" dirty="0" smtClean="0"/>
              <a:t>Find all local maxima in Hough space with more than 3 points in the bin. These are potential object candidates (one or more detections).</a:t>
            </a:r>
          </a:p>
          <a:p>
            <a:pPr lvl="1"/>
            <a:r>
              <a:rPr lang="en-US" dirty="0" smtClean="0"/>
              <a:t>For each object candidate                  , refine the estimate using an affine transformation model.</a:t>
            </a:r>
          </a:p>
          <a:p>
            <a:pPr lvl="1"/>
            <a:endParaRPr lang="en-US" dirty="0" smtClean="0"/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7597190"/>
              </p:ext>
            </p:extLst>
          </p:nvPr>
        </p:nvGraphicFramePr>
        <p:xfrm>
          <a:off x="6629400" y="2368178"/>
          <a:ext cx="11414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79" name="Equation" r:id="rId4" imgW="596900" imgH="215900" progId="Equation.3">
                  <p:embed/>
                </p:oleObj>
              </mc:Choice>
              <mc:Fallback>
                <p:oleObj name="Equation" r:id="rId4" imgW="596900" imgH="215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29400" y="2368178"/>
                        <a:ext cx="114141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107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440852"/>
              </p:ext>
            </p:extLst>
          </p:nvPr>
        </p:nvGraphicFramePr>
        <p:xfrm>
          <a:off x="4267200" y="3736330"/>
          <a:ext cx="11414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80" name="Equation" r:id="rId6" imgW="596900" imgH="215900" progId="Equation.3">
                  <p:embed/>
                </p:oleObj>
              </mc:Choice>
              <mc:Fallback>
                <p:oleObj name="Equation" r:id="rId6" imgW="596900" imgH="215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3736330"/>
                        <a:ext cx="114141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57200" y="4724400"/>
            <a:ext cx="8229600" cy="830997"/>
          </a:xfrm>
          <a:prstGeom prst="rect">
            <a:avLst/>
          </a:prstGeom>
          <a:noFill/>
          <a:ln w="2222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Hough transform:</a:t>
            </a:r>
            <a:br>
              <a:rPr lang="en-US" sz="2400" dirty="0" smtClean="0"/>
            </a:br>
            <a:r>
              <a:rPr lang="en-US" sz="2400" dirty="0" smtClean="0"/>
              <a:t>A 4 dimensional histogram tilling the parameter space.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estimate of location</a:t>
            </a:r>
            <a:r>
              <a:rPr lang="en-US" smtClean="0"/>
              <a:t>, orientation </a:t>
            </a:r>
            <a:br>
              <a:rPr lang="en-US" smtClean="0"/>
            </a:br>
            <a:r>
              <a:rPr lang="en-US" smtClean="0"/>
              <a:t>and </a:t>
            </a:r>
            <a:r>
              <a:rPr lang="en-US" dirty="0" smtClean="0"/>
              <a:t>scale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all interest points that vote for candidate               </a:t>
            </a:r>
            <a:r>
              <a:rPr lang="en-US" dirty="0" smtClean="0"/>
              <a:t> in Hough space, </a:t>
            </a:r>
            <a:r>
              <a:rPr lang="en-US" dirty="0" smtClean="0"/>
              <a:t>improve the estimate by:</a:t>
            </a:r>
          </a:p>
          <a:p>
            <a:pPr lvl="1"/>
            <a:r>
              <a:rPr lang="en-US" dirty="0" smtClean="0"/>
              <a:t>Solving for affine transformation parameters – </a:t>
            </a:r>
            <a:r>
              <a:rPr lang="en-US" dirty="0" smtClean="0"/>
              <a:t>query</a:t>
            </a:r>
            <a:r>
              <a:rPr lang="en-US" dirty="0" smtClean="0"/>
              <a:t> </a:t>
            </a:r>
            <a:r>
              <a:rPr lang="en-US" dirty="0" smtClean="0"/>
              <a:t>points </a:t>
            </a:r>
            <a:br>
              <a:rPr lang="en-US" dirty="0" smtClean="0"/>
            </a:br>
            <a:r>
              <a:rPr lang="en-US" dirty="0" smtClean="0"/>
              <a:t>and </a:t>
            </a:r>
            <a:r>
              <a:rPr lang="en-US" dirty="0" smtClean="0"/>
              <a:t>model</a:t>
            </a:r>
            <a:r>
              <a:rPr lang="en-US" dirty="0" smtClean="0"/>
              <a:t> </a:t>
            </a:r>
            <a:r>
              <a:rPr lang="en-US" dirty="0" smtClean="0"/>
              <a:t>points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 smtClean="0"/>
              <a:t>Using all matching points then improve by least squares solution:</a:t>
            </a:r>
          </a:p>
          <a:p>
            <a:pPr lvl="1"/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0125696"/>
              </p:ext>
            </p:extLst>
          </p:nvPr>
        </p:nvGraphicFramePr>
        <p:xfrm>
          <a:off x="7956376" y="2435578"/>
          <a:ext cx="609600" cy="3838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35" name="Equation" r:id="rId4" imgW="342900" imgH="215900" progId="Equation.3">
                  <p:embed/>
                </p:oleObj>
              </mc:Choice>
              <mc:Fallback>
                <p:oleObj name="Equation" r:id="rId4" imgW="342900" imgH="215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56376" y="2435578"/>
                        <a:ext cx="609600" cy="38382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8544101"/>
              </p:ext>
            </p:extLst>
          </p:nvPr>
        </p:nvGraphicFramePr>
        <p:xfrm>
          <a:off x="3266133" y="2743200"/>
          <a:ext cx="585787" cy="384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36" name="Equation" r:id="rId6" imgW="330200" imgH="215900" progId="Equation.3">
                  <p:embed/>
                </p:oleObj>
              </mc:Choice>
              <mc:Fallback>
                <p:oleObj name="Equation" r:id="rId6" imgW="330200" imgH="215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6133" y="2743200"/>
                        <a:ext cx="585787" cy="384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0645588"/>
              </p:ext>
            </p:extLst>
          </p:nvPr>
        </p:nvGraphicFramePr>
        <p:xfrm>
          <a:off x="717550" y="3100388"/>
          <a:ext cx="3895725" cy="10398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37" name="Equation" r:id="rId8" imgW="2197100" imgH="584200" progId="Equation.3">
                  <p:embed/>
                </p:oleObj>
              </mc:Choice>
              <mc:Fallback>
                <p:oleObj name="Equation" r:id="rId8" imgW="2197100" imgH="5842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550" y="3100388"/>
                        <a:ext cx="3895725" cy="10398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9353587"/>
              </p:ext>
            </p:extLst>
          </p:nvPr>
        </p:nvGraphicFramePr>
        <p:xfrm>
          <a:off x="899592" y="4241778"/>
          <a:ext cx="4464496" cy="257159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38" name="Equation" r:id="rId10" imgW="2679700" imgH="1536700" progId="Equation.3">
                  <p:embed/>
                </p:oleObj>
              </mc:Choice>
              <mc:Fallback>
                <p:oleObj name="Equation" r:id="rId10" imgW="2679700" imgH="15367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4241778"/>
                        <a:ext cx="4464496" cy="2571598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5257800" y="5291138"/>
          <a:ext cx="3313113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39" name="Equation" r:id="rId12" imgW="1866900" imgH="279400" progId="Equation.3">
                  <p:embed/>
                </p:oleObj>
              </mc:Choice>
              <mc:Fallback>
                <p:oleObj name="Equation" r:id="rId12" imgW="1866900" imgH="279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57800" y="5291138"/>
                        <a:ext cx="3313113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139" name="Object 11"/>
          <p:cNvGraphicFramePr>
            <a:graphicFrameLocks noChangeAspect="1"/>
          </p:cNvGraphicFramePr>
          <p:nvPr/>
        </p:nvGraphicFramePr>
        <p:xfrm>
          <a:off x="7240587" y="1644650"/>
          <a:ext cx="1141413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640" name="Equation" r:id="rId14" imgW="596900" imgH="215900" progId="Equation.3">
                  <p:embed/>
                </p:oleObj>
              </mc:Choice>
              <mc:Fallback>
                <p:oleObj name="Equation" r:id="rId14" imgW="596900" imgH="2159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0587" y="1644650"/>
                        <a:ext cx="1141413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 comments on your solutions to assignment 1</a:t>
            </a:r>
          </a:p>
          <a:p>
            <a:endParaRPr lang="en-US" dirty="0" smtClean="0"/>
          </a:p>
          <a:p>
            <a:r>
              <a:rPr lang="en-US" dirty="0" smtClean="0"/>
              <a:t>Object detection and recognition?</a:t>
            </a:r>
          </a:p>
          <a:p>
            <a:endParaRPr lang="en-US" dirty="0" smtClean="0"/>
          </a:p>
          <a:p>
            <a:r>
              <a:rPr lang="en-US" dirty="0" smtClean="0"/>
              <a:t>Interest point based approaches:</a:t>
            </a:r>
          </a:p>
          <a:p>
            <a:pPr lvl="1"/>
            <a:r>
              <a:rPr lang="en-US" dirty="0" smtClean="0"/>
              <a:t>SIFT</a:t>
            </a:r>
          </a:p>
          <a:p>
            <a:endParaRPr lang="en-US" dirty="0" smtClean="0"/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based approach using SIFT</a:t>
            </a:r>
            <a:br>
              <a:rPr lang="en-US" dirty="0" smtClean="0"/>
            </a:br>
            <a:r>
              <a:rPr lang="en-US" sz="2000" dirty="0" smtClean="0"/>
              <a:t>(Quick overview)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Post-processing:</a:t>
            </a:r>
            <a:br>
              <a:rPr lang="en-US" dirty="0" smtClean="0"/>
            </a:br>
            <a:r>
              <a:rPr lang="en-US" dirty="0" smtClean="0"/>
              <a:t>Check if estimated                 and interest points in query and database fit closely, otherwise discard.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Decision / classification </a:t>
            </a:r>
            <a:r>
              <a:rPr lang="en-US" dirty="0" smtClean="0"/>
              <a:t>(</a:t>
            </a:r>
            <a:r>
              <a:rPr lang="en-US" dirty="0" smtClean="0"/>
              <a:t>scoring)</a:t>
            </a:r>
            <a:r>
              <a:rPr lang="en-US" dirty="0" smtClean="0"/>
              <a:t>:</a:t>
            </a:r>
            <a:br>
              <a:rPr lang="en-US" dirty="0" smtClean="0"/>
            </a:br>
            <a:r>
              <a:rPr lang="en-US" dirty="0" smtClean="0"/>
              <a:t>Use a probability model and only accept object detections when we are really sure according to the model. </a:t>
            </a:r>
            <a:endParaRPr lang="en-US" dirty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/>
        </p:nvGraphicFramePr>
        <p:xfrm>
          <a:off x="3505200" y="1981200"/>
          <a:ext cx="1141412" cy="412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49" name="Equation" r:id="rId3" imgW="596900" imgH="215900" progId="Equation.3">
                  <p:embed/>
                </p:oleObj>
              </mc:Choice>
              <mc:Fallback>
                <p:oleObj name="Equation" r:id="rId3" imgW="596900" imgH="215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05200" y="1981200"/>
                        <a:ext cx="1141412" cy="412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SIFT Results</a:t>
            </a:r>
            <a:endParaRPr lang="en-US" dirty="0"/>
          </a:p>
        </p:txBody>
      </p:sp>
      <p:pic>
        <p:nvPicPr>
          <p:cNvPr id="4" name="Content Placeholder 3" descr="SIFT_query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28726" b="-28726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228600"/>
            <a:ext cx="8229600" cy="1143000"/>
          </a:xfrm>
        </p:spPr>
        <p:txBody>
          <a:bodyPr/>
          <a:lstStyle/>
          <a:p>
            <a:r>
              <a:rPr lang="en-US" dirty="0" smtClean="0"/>
              <a:t>SIFT Results</a:t>
            </a:r>
            <a:endParaRPr lang="en-US" dirty="0"/>
          </a:p>
        </p:txBody>
      </p:sp>
      <p:pic>
        <p:nvPicPr>
          <p:cNvPr id="4" name="Content Placeholder 3" descr="SIFT_query2.tiff"/>
          <p:cNvPicPr>
            <a:picLocks noGrp="1" noChangeAspect="1"/>
          </p:cNvPicPr>
          <p:nvPr>
            <p:ph idx="1"/>
          </p:nvPr>
        </p:nvPicPr>
        <p:blipFill>
          <a:blip r:embed="rId2"/>
          <a:srcRect t="-17073" b="-17073"/>
          <a:stretch>
            <a:fillRect/>
          </a:stretch>
        </p:blipFill>
        <p:spPr>
          <a:xfrm>
            <a:off x="457200" y="0"/>
            <a:ext cx="8229600" cy="4525963"/>
          </a:xfrm>
        </p:spPr>
      </p:pic>
      <p:pic>
        <p:nvPicPr>
          <p:cNvPr id="5" name="Picture 4" descr="SIFT_query3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7400" y="3638789"/>
            <a:ext cx="6629400" cy="333372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approach:</a:t>
            </a:r>
          </a:p>
          <a:p>
            <a:r>
              <a:rPr lang="en-US" dirty="0" smtClean="0"/>
              <a:t>Only works well for detecting specific objects or well-defined object categories with low intra-class variability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In general:</a:t>
            </a:r>
          </a:p>
          <a:p>
            <a:r>
              <a:rPr lang="en-US" dirty="0" smtClean="0"/>
              <a:t>Inter-class proximity and large intra-class variability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inter-class proximity</a:t>
            </a:r>
            <a:br>
              <a:rPr lang="en-US" dirty="0" smtClean="0"/>
            </a:br>
            <a:r>
              <a:rPr lang="en-US" sz="2000" dirty="0" smtClean="0"/>
              <a:t>(Flowers dataset, Oxford Visual Geometry Group)</a:t>
            </a:r>
            <a:endParaRPr lang="en-US" dirty="0"/>
          </a:p>
        </p:txBody>
      </p:sp>
      <p:pic>
        <p:nvPicPr>
          <p:cNvPr id="4" name="Content Placeholder 3" descr="flowers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1325" r="-1325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large intra-class variation</a:t>
            </a:r>
            <a:br>
              <a:rPr lang="en-US" dirty="0" smtClean="0"/>
            </a:br>
            <a:r>
              <a:rPr lang="en-US" sz="2000" dirty="0" smtClean="0"/>
              <a:t>(Caltech-UCSD Birds 200 dataset – North American birds)</a:t>
            </a:r>
            <a:endParaRPr lang="en-US" dirty="0"/>
          </a:p>
        </p:txBody>
      </p:sp>
      <p:pic>
        <p:nvPicPr>
          <p:cNvPr id="4" name="Content Placeholder 3" descr="Birds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12688" r="-12688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approach:</a:t>
            </a:r>
          </a:p>
          <a:p>
            <a:r>
              <a:rPr lang="en-US" dirty="0" smtClean="0"/>
              <a:t>Only works well for detecting specific objects or well defined object categories with low intra-class variability</a:t>
            </a:r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In general:</a:t>
            </a:r>
          </a:p>
          <a:p>
            <a:r>
              <a:rPr lang="en-US" dirty="0"/>
              <a:t>Inter-class proximity and large intra-class variability</a:t>
            </a:r>
          </a:p>
          <a:p>
            <a:r>
              <a:rPr lang="en-US" dirty="0" smtClean="0"/>
              <a:t>Large variation in view-point and illumination (intra-class variation</a:t>
            </a:r>
            <a:r>
              <a:rPr lang="en-US" dirty="0" smtClean="0"/>
              <a:t>)</a:t>
            </a:r>
          </a:p>
          <a:p>
            <a:r>
              <a:rPr lang="en-US" dirty="0" smtClean="0"/>
              <a:t>Training objects on cluttered backgrounds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Variations in view point, illumination, clutter</a:t>
            </a:r>
            <a:br>
              <a:rPr lang="en-US" dirty="0" smtClean="0"/>
            </a:br>
            <a:r>
              <a:rPr lang="en-US" dirty="0" smtClean="0"/>
              <a:t>(DPM results – more on this next lecture)</a:t>
            </a:r>
            <a:endParaRPr lang="en-US" dirty="0"/>
          </a:p>
        </p:txBody>
      </p:sp>
      <p:pic>
        <p:nvPicPr>
          <p:cNvPr id="4" name="Content Placeholder 3" descr="DPM_results1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7071" r="-707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087508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and recognition is harder than CBIR</a:t>
            </a:r>
          </a:p>
          <a:p>
            <a:endParaRPr lang="en-US" dirty="0" smtClean="0"/>
          </a:p>
          <a:p>
            <a:r>
              <a:rPr lang="en-US" dirty="0" smtClean="0"/>
              <a:t>Interest point based approaches:</a:t>
            </a:r>
          </a:p>
          <a:p>
            <a:pPr lvl="1"/>
            <a:r>
              <a:rPr lang="en-US" dirty="0" smtClean="0"/>
              <a:t>SIFT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Lowe IJCV 2004 (Sec. 7 – 9)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Comments to your solutions for assignment 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</a:t>
            </a:r>
            <a:r>
              <a:rPr lang="en-US" dirty="0" smtClean="0"/>
              <a:t>: Compare all patches from image A with all patches in image B using NCC</a:t>
            </a:r>
            <a:r>
              <a:rPr lang="en-US" dirty="0" smtClean="0"/>
              <a:t>.</a:t>
            </a:r>
            <a:br>
              <a:rPr lang="en-US" dirty="0" smtClean="0"/>
            </a:br>
            <a:r>
              <a:rPr lang="en-US" dirty="0" smtClean="0"/>
              <a:t>Ok, if you experimented with other descriptors / </a:t>
            </a:r>
            <a:r>
              <a:rPr lang="en-US" dirty="0"/>
              <a:t>matching strategies</a:t>
            </a:r>
            <a:br>
              <a:rPr lang="en-US" dirty="0"/>
            </a:br>
            <a:endParaRPr lang="en-US" dirty="0" smtClean="0"/>
          </a:p>
          <a:p>
            <a:r>
              <a:rPr lang="en-US" dirty="0" smtClean="0"/>
              <a:t>What was the best patch size</a:t>
            </a:r>
            <a:r>
              <a:rPr lang="en-US" dirty="0" smtClean="0"/>
              <a:t>?</a:t>
            </a:r>
            <a:br>
              <a:rPr lang="en-US" dirty="0" smtClean="0"/>
            </a:br>
            <a:endParaRPr lang="en-US" dirty="0"/>
          </a:p>
          <a:p>
            <a:r>
              <a:rPr lang="en-US" dirty="0" smtClean="0"/>
              <a:t>Remember to answer the questions in the assignment, include figures and make sure we can run your code (e.g. don’t use absolute file paths – only relative </a:t>
            </a:r>
            <a:r>
              <a:rPr lang="en-US" dirty="0" smtClean="0"/>
              <a:t>paths, specify which libraries/packages you use)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42612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Problem classes in object recognition. Maybe move to Object-II lecture?</a:t>
            </a:r>
          </a:p>
          <a:p>
            <a:r>
              <a:rPr lang="en-US" dirty="0" smtClean="0"/>
              <a:t>Recognition: Common to assume that detection / segmentation have been performed</a:t>
            </a:r>
          </a:p>
          <a:p>
            <a:endParaRPr lang="en-US" dirty="0" smtClean="0"/>
          </a:p>
          <a:p>
            <a:r>
              <a:rPr lang="en-US" dirty="0" smtClean="0"/>
              <a:t>Object hierarchies</a:t>
            </a:r>
          </a:p>
          <a:p>
            <a:r>
              <a:rPr lang="en-US" dirty="0" smtClean="0"/>
              <a:t>Hierarchies of objects </a:t>
            </a:r>
          </a:p>
          <a:p>
            <a:endParaRPr lang="en-US" dirty="0" smtClean="0"/>
          </a:p>
          <a:p>
            <a:r>
              <a:rPr lang="en-US" dirty="0" smtClean="0"/>
              <a:t>Inter-class versus intra-class variability: Large intra-class variation is a hard problem 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Do we need this?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Remember: </a:t>
            </a:r>
          </a:p>
          <a:p>
            <a:pPr algn="ctr">
              <a:buNone/>
            </a:pPr>
            <a:r>
              <a:rPr lang="en-US" dirty="0" smtClean="0"/>
              <a:t>If you have to resubmit, do so at the latest on Friday </a:t>
            </a:r>
          </a:p>
          <a:p>
            <a:pPr algn="ctr">
              <a:buNone/>
            </a:pPr>
            <a:r>
              <a:rPr lang="en-US" dirty="0"/>
              <a:t>v</a:t>
            </a:r>
            <a:r>
              <a:rPr lang="en-US" dirty="0" smtClean="0"/>
              <a:t>ia the </a:t>
            </a:r>
            <a:r>
              <a:rPr lang="en-US" dirty="0" smtClean="0"/>
              <a:t>assignment 1 entry </a:t>
            </a:r>
            <a:r>
              <a:rPr lang="en-US" dirty="0" smtClean="0"/>
              <a:t>in </a:t>
            </a:r>
            <a:r>
              <a:rPr lang="en-US" dirty="0" err="1" smtClean="0"/>
              <a:t>Absalon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40008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 detection and recognition?</a:t>
            </a:r>
          </a:p>
          <a:p>
            <a:endParaRPr lang="en-US" dirty="0" smtClean="0"/>
          </a:p>
          <a:p>
            <a:r>
              <a:rPr lang="en-US" dirty="0" smtClean="0"/>
              <a:t>Interest point based approaches:</a:t>
            </a:r>
          </a:p>
          <a:p>
            <a:pPr lvl="1"/>
            <a:r>
              <a:rPr lang="en-US" dirty="0" smtClean="0"/>
              <a:t>SIFT</a:t>
            </a:r>
          </a:p>
          <a:p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25668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 detection and recognition</a:t>
            </a:r>
            <a:endParaRPr lang="en-US" dirty="0"/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47800" y="1752600"/>
            <a:ext cx="39624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What is in this image?</a:t>
            </a:r>
          </a:p>
        </p:txBody>
      </p:sp>
      <p:pic>
        <p:nvPicPr>
          <p:cNvPr id="105476" name="Picture 1028" descr="samplepippin_city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438400"/>
            <a:ext cx="5195888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7" name="Text Box 1029"/>
          <p:cNvSpPr txBox="1">
            <a:spLocks noChangeArrowheads="1"/>
          </p:cNvSpPr>
          <p:nvPr/>
        </p:nvSpPr>
        <p:spPr bwMode="auto">
          <a:xfrm>
            <a:off x="7696200" y="373380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Cars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Window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Lamp post</a:t>
            </a:r>
            <a:endParaRPr lang="en-US" dirty="0"/>
          </a:p>
        </p:txBody>
      </p:sp>
      <p:sp>
        <p:nvSpPr>
          <p:cNvPr id="105478" name="AutoShape 1030"/>
          <p:cNvSpPr>
            <a:spLocks noChangeArrowheads="1"/>
          </p:cNvSpPr>
          <p:nvPr/>
        </p:nvSpPr>
        <p:spPr bwMode="auto">
          <a:xfrm>
            <a:off x="5867400" y="4191000"/>
            <a:ext cx="1752600" cy="381000"/>
          </a:xfrm>
          <a:prstGeom prst="rightArrow">
            <a:avLst>
              <a:gd name="adj1" fmla="val 50000"/>
              <a:gd name="adj2" fmla="val 11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175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Where?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3962401" y="3886198"/>
            <a:ext cx="3733803" cy="1524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267200" y="3429000"/>
            <a:ext cx="35052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828800" y="4191000"/>
            <a:ext cx="5867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43000" y="2438400"/>
            <a:ext cx="3429000" cy="3886200"/>
            <a:chOff x="1143000" y="2438400"/>
            <a:chExt cx="3429000" cy="3886200"/>
          </a:xfrm>
        </p:grpSpPr>
        <p:sp>
          <p:nvSpPr>
            <p:cNvPr id="12" name="Rectangle 11"/>
            <p:cNvSpPr/>
            <p:nvPr/>
          </p:nvSpPr>
          <p:spPr>
            <a:xfrm>
              <a:off x="1676400" y="2438400"/>
              <a:ext cx="152400" cy="2514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000" y="4724400"/>
              <a:ext cx="3429000" cy="1600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2819400"/>
              <a:ext cx="533400" cy="1066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1200" y="2286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Object orientation?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NOT Content</a:t>
            </a:r>
            <a:r>
              <a:rPr lang="en-US" dirty="0"/>
              <a:t>-Based Image </a:t>
            </a:r>
            <a:r>
              <a:rPr lang="en-US" dirty="0" smtClean="0"/>
              <a:t>Retrieval (CBIR)</a:t>
            </a:r>
            <a:endParaRPr lang="en-US" dirty="0"/>
          </a:p>
        </p:txBody>
      </p:sp>
      <p:sp>
        <p:nvSpPr>
          <p:cNvPr id="1075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2286000"/>
            <a:ext cx="21336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sz="1800"/>
              <a:t>Query image</a:t>
            </a:r>
            <a:endParaRPr lang="en-US"/>
          </a:p>
        </p:txBody>
      </p:sp>
      <p:pic>
        <p:nvPicPr>
          <p:cNvPr id="107524" name="Picture 4" descr="zebra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" y="2819400"/>
            <a:ext cx="2438400" cy="162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5" name="Picture 5" descr="zebra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267200" y="1905000"/>
            <a:ext cx="2286000" cy="1546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6" descr="zebras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05600" y="1905000"/>
            <a:ext cx="2133600" cy="1519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7" name="Picture 7" descr="zebras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267200" y="3505200"/>
            <a:ext cx="2286000" cy="1714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8" name="Picture 8" descr="zebras0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05600" y="3505200"/>
            <a:ext cx="2209800" cy="165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9" name="Picture 9" descr="zebra_lion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10200" y="5257800"/>
            <a:ext cx="2057400" cy="1484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7530" name="AutoShape 10"/>
          <p:cNvSpPr>
            <a:spLocks noChangeArrowheads="1"/>
          </p:cNvSpPr>
          <p:nvPr/>
        </p:nvSpPr>
        <p:spPr bwMode="auto">
          <a:xfrm>
            <a:off x="3048000" y="3505200"/>
            <a:ext cx="990600" cy="304800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7531" name="Text Box 11"/>
          <p:cNvSpPr txBox="1">
            <a:spLocks noChangeArrowheads="1"/>
          </p:cNvSpPr>
          <p:nvPr/>
        </p:nvSpPr>
        <p:spPr bwMode="auto">
          <a:xfrm>
            <a:off x="5867400" y="1524000"/>
            <a:ext cx="16764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/>
              <a:t>Search result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Clarification of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CBIR</a:t>
            </a:r>
            <a:r>
              <a:rPr lang="en-US" dirty="0" smtClean="0"/>
              <a:t> we compare images with images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object recognition</a:t>
            </a:r>
            <a:r>
              <a:rPr lang="en-US" dirty="0" smtClean="0"/>
              <a:t> we want to infer whether or not a specific object category is present in an image. </a:t>
            </a:r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 smtClean="0">
                <a:solidFill>
                  <a:srgbClr val="FF0000"/>
                </a:solidFill>
              </a:rPr>
              <a:t>object detection</a:t>
            </a:r>
            <a:r>
              <a:rPr lang="en-US" dirty="0" smtClean="0"/>
              <a:t> we want to localize specific instances from object categories in images</a:t>
            </a:r>
          </a:p>
          <a:p>
            <a:endParaRPr lang="en-US" dirty="0" smtClean="0"/>
          </a:p>
          <a:p>
            <a:r>
              <a:rPr lang="en-US" dirty="0" smtClean="0"/>
              <a:t>Object detection is a harder problem than object recognition and CBIR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Recognition and Detection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Interest point based approaches:</a:t>
            </a:r>
          </a:p>
          <a:p>
            <a:pPr lvl="1"/>
            <a:r>
              <a:rPr lang="en-US" dirty="0"/>
              <a:t>SIFT</a:t>
            </a:r>
          </a:p>
          <a:p>
            <a:endParaRPr lang="en-US" dirty="0" smtClean="0"/>
          </a:p>
          <a:p>
            <a:r>
              <a:rPr lang="en-US" dirty="0" smtClean="0"/>
              <a:t>Dense </a:t>
            </a:r>
            <a:r>
              <a:rPr lang="en-US" dirty="0"/>
              <a:t>feature template approaches:</a:t>
            </a:r>
          </a:p>
          <a:p>
            <a:pPr lvl="1"/>
            <a:r>
              <a:rPr lang="en-US" dirty="0"/>
              <a:t>Histogram of Oriented Gradients (</a:t>
            </a:r>
            <a:r>
              <a:rPr lang="en-US" dirty="0" err="1"/>
              <a:t>HoG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Deformable parts models (DPM)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424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1485</TotalTime>
  <Words>1491</Words>
  <Application>Microsoft Macintosh PowerPoint</Application>
  <PresentationFormat>On-screen Show (4:3)</PresentationFormat>
  <Paragraphs>223</Paragraphs>
  <Slides>32</Slides>
  <Notes>19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36" baseType="lpstr">
      <vt:lpstr>DIKUTalkNew</vt:lpstr>
      <vt:lpstr>Acrobat Document</vt:lpstr>
      <vt:lpstr>Equation</vt:lpstr>
      <vt:lpstr>Microsoft Equation</vt:lpstr>
      <vt:lpstr>Object Detection and Recognition I</vt:lpstr>
      <vt:lpstr>Plan for today</vt:lpstr>
      <vt:lpstr>Comments to your solutions for assignment 1</vt:lpstr>
      <vt:lpstr>PowerPoint Presentation</vt:lpstr>
      <vt:lpstr>Plan for today</vt:lpstr>
      <vt:lpstr>Object detection and recognition</vt:lpstr>
      <vt:lpstr>NOT Content-Based Image Retrieval (CBIR)</vt:lpstr>
      <vt:lpstr>Clarification of terms</vt:lpstr>
      <vt:lpstr>Recognition and Detection Strategies</vt:lpstr>
      <vt:lpstr>PowerPoint Presentation</vt:lpstr>
      <vt:lpstr>Outline of interest point based approaches</vt:lpstr>
      <vt:lpstr>Outline of interest point based approaches</vt:lpstr>
      <vt:lpstr>PowerPoint Presentation</vt:lpstr>
      <vt:lpstr>Interest point based approach using SIFT</vt:lpstr>
      <vt:lpstr>Interest point based approach using SIFT</vt:lpstr>
      <vt:lpstr>Recall SIFT matching:</vt:lpstr>
      <vt:lpstr>Interest point based approach using SIFT</vt:lpstr>
      <vt:lpstr>Voting using Hough transform (For each object, estimate position, scale and orientation)</vt:lpstr>
      <vt:lpstr>Improving the estimate of location, orientation  and scale</vt:lpstr>
      <vt:lpstr>Interest point based approach using SIFT (Quick overview)</vt:lpstr>
      <vt:lpstr>SIFT Results</vt:lpstr>
      <vt:lpstr>SIFT Results</vt:lpstr>
      <vt:lpstr>Problems</vt:lpstr>
      <vt:lpstr>Examples of inter-class proximity (Flowers dataset, Oxford Visual Geometry Group)</vt:lpstr>
      <vt:lpstr>Examples of large intra-class variation (Caltech-UCSD Birds 200 dataset – North American birds)</vt:lpstr>
      <vt:lpstr>Problems</vt:lpstr>
      <vt:lpstr>Variations in view point, illumination, clutter (DPM results – more on this next lecture)</vt:lpstr>
      <vt:lpstr>Summary</vt:lpstr>
      <vt:lpstr>Literature</vt:lpstr>
      <vt:lpstr>PowerPoint Presentation</vt:lpstr>
      <vt:lpstr>PowerPoint Presentation</vt:lpstr>
      <vt:lpstr>Classification 101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Recognition I</dc:title>
  <dc:creator>Kim Steenstrup Pedersen</dc:creator>
  <cp:lastModifiedBy>Kim Steenstrup Pedersen</cp:lastModifiedBy>
  <cp:revision>334</cp:revision>
  <cp:lastPrinted>2013-12-09T10:29:58Z</cp:lastPrinted>
  <dcterms:created xsi:type="dcterms:W3CDTF">2012-12-12T07:53:42Z</dcterms:created>
  <dcterms:modified xsi:type="dcterms:W3CDTF">2014-12-08T13:05:24Z</dcterms:modified>
</cp:coreProperties>
</file>